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9" r:id="rId4"/>
    <p:sldId id="261" r:id="rId5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411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A8625-A9F0-4616-97EE-E1F727D2D91E}" type="datetimeFigureOut">
              <a:rPr lang="ru-RU" smtClean="0"/>
              <a:pPr/>
              <a:t>24.01.2015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68BD2-E9C4-43DF-ABD2-41397B1441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A8625-A9F0-4616-97EE-E1F727D2D91E}" type="datetimeFigureOut">
              <a:rPr lang="ru-RU" smtClean="0"/>
              <a:pPr/>
              <a:t>24.01.2015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68BD2-E9C4-43DF-ABD2-41397B1441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A8625-A9F0-4616-97EE-E1F727D2D91E}" type="datetimeFigureOut">
              <a:rPr lang="ru-RU" smtClean="0"/>
              <a:pPr/>
              <a:t>24.01.2015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68BD2-E9C4-43DF-ABD2-41397B1441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A8625-A9F0-4616-97EE-E1F727D2D91E}" type="datetimeFigureOut">
              <a:rPr lang="ru-RU" smtClean="0"/>
              <a:pPr/>
              <a:t>24.01.2015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68BD2-E9C4-43DF-ABD2-41397B1441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A8625-A9F0-4616-97EE-E1F727D2D91E}" type="datetimeFigureOut">
              <a:rPr lang="ru-RU" smtClean="0"/>
              <a:pPr/>
              <a:t>24.01.2015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68BD2-E9C4-43DF-ABD2-41397B1441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A8625-A9F0-4616-97EE-E1F727D2D91E}" type="datetimeFigureOut">
              <a:rPr lang="ru-RU" smtClean="0"/>
              <a:pPr/>
              <a:t>24.01.2015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68BD2-E9C4-43DF-ABD2-41397B1441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A8625-A9F0-4616-97EE-E1F727D2D91E}" type="datetimeFigureOut">
              <a:rPr lang="ru-RU" smtClean="0"/>
              <a:pPr/>
              <a:t>24.01.2015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68BD2-E9C4-43DF-ABD2-41397B1441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A8625-A9F0-4616-97EE-E1F727D2D91E}" type="datetimeFigureOut">
              <a:rPr lang="ru-RU" smtClean="0"/>
              <a:pPr/>
              <a:t>24.01.2015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68BD2-E9C4-43DF-ABD2-41397B1441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A8625-A9F0-4616-97EE-E1F727D2D91E}" type="datetimeFigureOut">
              <a:rPr lang="ru-RU" smtClean="0"/>
              <a:pPr/>
              <a:t>24.01.2015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68BD2-E9C4-43DF-ABD2-41397B1441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A8625-A9F0-4616-97EE-E1F727D2D91E}" type="datetimeFigureOut">
              <a:rPr lang="ru-RU" smtClean="0"/>
              <a:pPr/>
              <a:t>24.01.2015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68BD2-E9C4-43DF-ABD2-41397B1441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A8625-A9F0-4616-97EE-E1F727D2D91E}" type="datetimeFigureOut">
              <a:rPr lang="ru-RU" smtClean="0"/>
              <a:pPr/>
              <a:t>24.01.2015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68BD2-E9C4-43DF-ABD2-41397B14419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7A8625-A9F0-4616-97EE-E1F727D2D91E}" type="datetimeFigureOut">
              <a:rPr lang="ru-RU" smtClean="0"/>
              <a:pPr/>
              <a:t>24.01.2015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E68BD2-E9C4-43DF-ABD2-41397B14419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iconsulting77@gmail.com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23000" t="2000" r="2000" b="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2324362" y="2643182"/>
            <a:ext cx="6533918" cy="8679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Cambria" pitchFamily="18" charset="0"/>
              </a:rPr>
              <a:t>М О Н И Т О Р И Н Г  ПРЕВЕНТИВНЫХ</a:t>
            </a:r>
            <a:r>
              <a:rPr lang="en-US" sz="2400" b="1" dirty="0" smtClean="0">
                <a:solidFill>
                  <a:schemeClr val="accent2">
                    <a:lumMod val="50000"/>
                  </a:schemeClr>
                </a:solidFill>
                <a:latin typeface="Cambria" pitchFamily="18" charset="0"/>
              </a:rPr>
              <a:t> 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Cambria" pitchFamily="18" charset="0"/>
              </a:rPr>
              <a:t> М</a:t>
            </a:r>
            <a:r>
              <a:rPr lang="en-US" sz="2400" b="1" dirty="0" smtClean="0">
                <a:solidFill>
                  <a:schemeClr val="accent2">
                    <a:lumMod val="50000"/>
                  </a:schemeClr>
                </a:solidFill>
                <a:latin typeface="Cambria" pitchFamily="18" charset="0"/>
              </a:rPr>
              <a:t> 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Cambria" pitchFamily="18" charset="0"/>
              </a:rPr>
              <a:t>Е</a:t>
            </a:r>
            <a:r>
              <a:rPr lang="en-US" sz="2400" b="1" dirty="0" smtClean="0">
                <a:solidFill>
                  <a:schemeClr val="accent2">
                    <a:lumMod val="50000"/>
                  </a:schemeClr>
                </a:solidFill>
                <a:latin typeface="Cambria" pitchFamily="18" charset="0"/>
              </a:rPr>
              <a:t> 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Cambria" pitchFamily="18" charset="0"/>
              </a:rPr>
              <a:t>Р</a:t>
            </a:r>
            <a:b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Cambria" pitchFamily="18" charset="0"/>
              </a:rPr>
            </a:br>
            <a:r>
              <a:rPr lang="ru-RU" b="1" dirty="0" smtClean="0">
                <a:solidFill>
                  <a:srgbClr val="FF0000"/>
                </a:solidFill>
                <a:latin typeface="Cambria" pitchFamily="18" charset="0"/>
              </a:rPr>
              <a:t>Н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Cambria" pitchFamily="18" charset="0"/>
              </a:rPr>
              <a:t>ОВОЕ </a:t>
            </a:r>
            <a:r>
              <a:rPr lang="ru-RU" b="1" dirty="0" smtClean="0">
                <a:solidFill>
                  <a:srgbClr val="FF0000"/>
                </a:solidFill>
                <a:latin typeface="Cambria" pitchFamily="18" charset="0"/>
              </a:rPr>
              <a:t>С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Cambria" pitchFamily="18" charset="0"/>
              </a:rPr>
              <a:t>ЛОВО В </a:t>
            </a:r>
            <a:r>
              <a:rPr lang="ru-RU" b="1" dirty="0" smtClean="0">
                <a:solidFill>
                  <a:srgbClr val="FF0000"/>
                </a:solidFill>
                <a:latin typeface="Cambria" pitchFamily="18" charset="0"/>
              </a:rPr>
              <a:t>З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Cambria" pitchFamily="18" charset="0"/>
              </a:rPr>
              <a:t>АЩИТЕ </a:t>
            </a:r>
            <a:r>
              <a:rPr lang="ru-RU" b="1" dirty="0" smtClean="0">
                <a:solidFill>
                  <a:srgbClr val="FF0000"/>
                </a:solidFill>
                <a:latin typeface="Cambria" pitchFamily="18" charset="0"/>
              </a:rPr>
              <a:t>К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Cambria" pitchFamily="18" charset="0"/>
              </a:rPr>
              <a:t>ОРПОРАТИВНЫХ </a:t>
            </a:r>
            <a:r>
              <a:rPr lang="ru-RU" b="1" dirty="0" smtClean="0">
                <a:solidFill>
                  <a:srgbClr val="FF0000"/>
                </a:solidFill>
                <a:latin typeface="Cambria" pitchFamily="18" charset="0"/>
              </a:rPr>
              <a:t>И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Cambria" pitchFamily="18" charset="0"/>
              </a:rPr>
              <a:t>НТЕРЕСОВ</a:t>
            </a:r>
            <a:endParaRPr lang="ru-RU" b="1" dirty="0">
              <a:solidFill>
                <a:schemeClr val="accent2">
                  <a:lumMod val="50000"/>
                </a:schemeClr>
              </a:solidFill>
              <a:latin typeface="Cambria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07504" y="1628800"/>
            <a:ext cx="1944216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000" dirty="0" smtClean="0">
                <a:latin typeface="Cambria" pitchFamily="18" charset="0"/>
              </a:rPr>
              <a:t>Мониторинг и анализ экономической безопасности в режиме реального времени</a:t>
            </a:r>
            <a:endParaRPr lang="ru-RU" sz="10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2339752" y="548680"/>
            <a:ext cx="4811445" cy="98488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sz="1600" b="1" dirty="0" smtClean="0">
                <a:solidFill>
                  <a:schemeClr val="bg1"/>
                </a:solidFill>
                <a:latin typeface="Cambria" pitchFamily="18" charset="0"/>
              </a:rPr>
              <a:t>РАЗГРЕБАЕМ ЗАВАЛЫ С КОНТРАГЕНТАМИ</a:t>
            </a:r>
          </a:p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Cambria" pitchFamily="18" charset="0"/>
              </a:rPr>
              <a:t>«И-КОНСАЛТИНГ»</a:t>
            </a:r>
            <a:r>
              <a:rPr lang="ru-RU" sz="4000" dirty="0" smtClean="0">
                <a:solidFill>
                  <a:schemeClr val="bg1"/>
                </a:solidFill>
                <a:latin typeface="Cambria" pitchFamily="18" charset="0"/>
              </a:rPr>
              <a:t> </a:t>
            </a:r>
            <a:endParaRPr lang="ru-RU" sz="4000" dirty="0">
              <a:solidFill>
                <a:schemeClr val="bg1"/>
              </a:solidFill>
              <a:latin typeface="Cambria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0" y="4536570"/>
            <a:ext cx="2123728" cy="18928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900" dirty="0" smtClean="0">
                <a:latin typeface="Cambria" pitchFamily="18" charset="0"/>
              </a:rPr>
              <a:t>30 000 российских СМИ</a:t>
            </a:r>
          </a:p>
          <a:p>
            <a:pPr algn="r"/>
            <a:endParaRPr lang="ru-RU" sz="900" dirty="0" smtClean="0">
              <a:latin typeface="Cambria" pitchFamily="18" charset="0"/>
            </a:endParaRPr>
          </a:p>
          <a:p>
            <a:pPr algn="r"/>
            <a:r>
              <a:rPr lang="ru-RU" sz="900" dirty="0" smtClean="0">
                <a:latin typeface="Cambria" pitchFamily="18" charset="0"/>
              </a:rPr>
              <a:t>Социальные </a:t>
            </a:r>
            <a:r>
              <a:rPr lang="ru-RU" sz="900" dirty="0" err="1" smtClean="0">
                <a:latin typeface="Cambria" pitchFamily="18" charset="0"/>
              </a:rPr>
              <a:t>медиа</a:t>
            </a:r>
            <a:endParaRPr lang="ru-RU" sz="900" dirty="0" smtClean="0">
              <a:latin typeface="Cambria" pitchFamily="18" charset="0"/>
            </a:endParaRPr>
          </a:p>
          <a:p>
            <a:pPr algn="r"/>
            <a:endParaRPr lang="ru-RU" sz="900" dirty="0" smtClean="0">
              <a:latin typeface="Cambria" pitchFamily="18" charset="0"/>
            </a:endParaRPr>
          </a:p>
          <a:p>
            <a:pPr algn="r"/>
            <a:r>
              <a:rPr lang="ru-RU" sz="900" dirty="0" smtClean="0">
                <a:latin typeface="Cambria" pitchFamily="18" charset="0"/>
              </a:rPr>
              <a:t>Регуляторы</a:t>
            </a:r>
          </a:p>
          <a:p>
            <a:pPr algn="r"/>
            <a:r>
              <a:rPr lang="ru-RU" sz="900" dirty="0" smtClean="0">
                <a:latin typeface="Cambria" pitchFamily="18" charset="0"/>
              </a:rPr>
              <a:t> Арбитражные суды</a:t>
            </a:r>
          </a:p>
          <a:p>
            <a:pPr algn="r"/>
            <a:endParaRPr lang="ru-RU" sz="900" dirty="0" smtClean="0">
              <a:latin typeface="Cambria" pitchFamily="18" charset="0"/>
            </a:endParaRPr>
          </a:p>
          <a:p>
            <a:pPr algn="r"/>
            <a:r>
              <a:rPr lang="ru-RU" sz="900" dirty="0" smtClean="0">
                <a:latin typeface="Cambria" pitchFamily="18" charset="0"/>
              </a:rPr>
              <a:t>Анализ связей</a:t>
            </a:r>
          </a:p>
          <a:p>
            <a:pPr algn="r"/>
            <a:endParaRPr lang="ru-RU" sz="900" dirty="0" smtClean="0">
              <a:latin typeface="Cambria" pitchFamily="18" charset="0"/>
            </a:endParaRPr>
          </a:p>
          <a:p>
            <a:pPr algn="r"/>
            <a:r>
              <a:rPr lang="ru-RU" sz="900" dirty="0" smtClean="0">
                <a:latin typeface="Cambria" pitchFamily="18" charset="0"/>
              </a:rPr>
              <a:t>Оценка </a:t>
            </a:r>
            <a:r>
              <a:rPr lang="ru-RU" sz="900" dirty="0" smtClean="0">
                <a:latin typeface="Cambria" pitchFamily="18" charset="0"/>
              </a:rPr>
              <a:t>благонадежности информационного поля контрагента</a:t>
            </a:r>
            <a:endParaRPr lang="en-US" sz="900" dirty="0" smtClean="0">
              <a:latin typeface="Cambria" pitchFamily="18" charset="0"/>
            </a:endParaRPr>
          </a:p>
          <a:p>
            <a:pPr algn="r"/>
            <a:endParaRPr lang="en-US" sz="900" dirty="0" smtClean="0">
              <a:latin typeface="Cambria" pitchFamily="18" charset="0"/>
            </a:endParaRPr>
          </a:p>
          <a:p>
            <a:pPr algn="r"/>
            <a:r>
              <a:rPr lang="ru-RU" sz="900" dirty="0" smtClean="0">
                <a:latin typeface="Cambria" pitchFamily="18" charset="0"/>
              </a:rPr>
              <a:t>Кадровый мониторинг</a:t>
            </a:r>
            <a:endParaRPr lang="ru-RU" sz="900" dirty="0" smtClean="0">
              <a:latin typeface="Cambria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267744" y="5916059"/>
            <a:ext cx="409650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>
                <a:solidFill>
                  <a:schemeClr val="bg1"/>
                </a:solidFill>
                <a:latin typeface="Cambria" pitchFamily="18" charset="0"/>
              </a:rPr>
              <a:t>Иванов Александр,</a:t>
            </a:r>
          </a:p>
          <a:p>
            <a:r>
              <a:rPr lang="ru-RU" sz="1600" b="1" dirty="0" smtClean="0">
                <a:solidFill>
                  <a:schemeClr val="bg1"/>
                </a:solidFill>
                <a:latin typeface="Cambria" pitchFamily="18" charset="0"/>
              </a:rPr>
              <a:t>Управляющий партнер И-КОНСАЛТИНГ</a:t>
            </a:r>
          </a:p>
        </p:txBody>
      </p:sp>
      <p:pic>
        <p:nvPicPr>
          <p:cNvPr id="15" name="Picture 59" descr="Логотип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504" y="188640"/>
            <a:ext cx="1872208" cy="112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145008" y="1214422"/>
            <a:ext cx="207170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u="sng" dirty="0" smtClean="0">
                <a:latin typeface="Cambria" pitchFamily="18" charset="0"/>
              </a:rPr>
              <a:t>И</a:t>
            </a:r>
            <a:r>
              <a:rPr lang="ru-RU" sz="1400" b="1" u="sng" dirty="0" smtClean="0">
                <a:solidFill>
                  <a:srgbClr val="FF0000"/>
                </a:solidFill>
                <a:latin typeface="Cambria" pitchFamily="18" charset="0"/>
              </a:rPr>
              <a:t>-КОНСАЛТИНГ.РФ</a:t>
            </a:r>
            <a:endParaRPr lang="ru-RU" sz="1400" b="1" u="sng" dirty="0">
              <a:solidFill>
                <a:srgbClr val="FF0000"/>
              </a:solidFill>
              <a:latin typeface="Cambria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572001" y="3214686"/>
            <a:ext cx="20717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u="sng" dirty="0" smtClean="0">
                <a:latin typeface="Cambria" pitchFamily="18" charset="0"/>
              </a:rPr>
              <a:t>И</a:t>
            </a:r>
            <a:r>
              <a:rPr lang="ru-RU" sz="1400" b="1" u="sng" dirty="0" smtClean="0">
                <a:solidFill>
                  <a:srgbClr val="FF0000"/>
                </a:solidFill>
                <a:latin typeface="Cambria" pitchFamily="18" charset="0"/>
              </a:rPr>
              <a:t>-КОНСАЛТИНГ</a:t>
            </a:r>
            <a:r>
              <a:rPr lang="ru-RU" sz="4000" u="sng" dirty="0" smtClean="0">
                <a:solidFill>
                  <a:srgbClr val="FF0000"/>
                </a:solidFill>
                <a:latin typeface="Cambria" pitchFamily="18" charset="0"/>
              </a:rPr>
              <a:t>.</a:t>
            </a:r>
            <a:r>
              <a:rPr lang="ru-RU" sz="1400" b="1" u="sng" dirty="0" smtClean="0">
                <a:solidFill>
                  <a:srgbClr val="FF0000"/>
                </a:solidFill>
                <a:latin typeface="Cambria" pitchFamily="18" charset="0"/>
              </a:rPr>
              <a:t>РФ</a:t>
            </a:r>
            <a:endParaRPr lang="ru-RU" sz="1400" b="1" u="sng" dirty="0">
              <a:solidFill>
                <a:srgbClr val="FF0000"/>
              </a:solidFill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42"/>
          <p:cNvSpPr txBox="1">
            <a:spLocks noChangeArrowheads="1"/>
          </p:cNvSpPr>
          <p:nvPr/>
        </p:nvSpPr>
        <p:spPr bwMode="auto">
          <a:xfrm>
            <a:off x="609600" y="1143000"/>
            <a:ext cx="1841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  <p:sp>
        <p:nvSpPr>
          <p:cNvPr id="11" name="Text Box 38"/>
          <p:cNvSpPr txBox="1">
            <a:spLocks noChangeArrowheads="1"/>
          </p:cNvSpPr>
          <p:nvPr/>
        </p:nvSpPr>
        <p:spPr bwMode="auto">
          <a:xfrm>
            <a:off x="609600" y="1223963"/>
            <a:ext cx="821087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ru-RU" sz="1200" dirty="0">
                <a:latin typeface="Cambria" pitchFamily="18" charset="0"/>
              </a:rPr>
              <a:t>Повышение уровня информированности руководителей и сотрудников Заказчика с целью оптимизации при принятии управленческих решений путем предоставления объективной информации о </a:t>
            </a:r>
            <a:r>
              <a:rPr lang="ru-RU" sz="1200" dirty="0" smtClean="0">
                <a:latin typeface="Cambria" pitchFamily="18" charset="0"/>
              </a:rPr>
              <a:t>контрагентах, </a:t>
            </a:r>
            <a:r>
              <a:rPr lang="ru-RU" sz="1200" dirty="0" err="1" smtClean="0">
                <a:latin typeface="Cambria" pitchFamily="18" charset="0"/>
              </a:rPr>
              <a:t>соинвесторах</a:t>
            </a:r>
            <a:r>
              <a:rPr lang="ru-RU" sz="1200" dirty="0" smtClean="0">
                <a:latin typeface="Cambria" pitchFamily="18" charset="0"/>
              </a:rPr>
              <a:t>. </a:t>
            </a:r>
            <a:r>
              <a:rPr lang="ru-RU" sz="1200" dirty="0">
                <a:latin typeface="Cambria" pitchFamily="18" charset="0"/>
              </a:rPr>
              <a:t>Данная информация предоставляется в виде отраслевого мониторинга СМИ, социальных </a:t>
            </a:r>
            <a:r>
              <a:rPr lang="ru-RU" sz="1200" dirty="0" err="1">
                <a:latin typeface="Cambria" pitchFamily="18" charset="0"/>
              </a:rPr>
              <a:t>медиа</a:t>
            </a:r>
            <a:r>
              <a:rPr lang="ru-RU" sz="1200" dirty="0">
                <a:latin typeface="Cambria" pitchFamily="18" charset="0"/>
              </a:rPr>
              <a:t>, регуляторов рынка, законодательства и  арбитражных судов, а так </a:t>
            </a:r>
            <a:r>
              <a:rPr lang="ru-RU" sz="1200">
                <a:latin typeface="Cambria" pitchFamily="18" charset="0"/>
              </a:rPr>
              <a:t>же </a:t>
            </a:r>
            <a:r>
              <a:rPr lang="ru-RU" sz="1200" smtClean="0">
                <a:latin typeface="Cambria" pitchFamily="18" charset="0"/>
              </a:rPr>
              <a:t>основных </a:t>
            </a:r>
            <a:r>
              <a:rPr lang="ru-RU" sz="1200" dirty="0">
                <a:latin typeface="Cambria" pitchFamily="18" charset="0"/>
              </a:rPr>
              <a:t>новостей и тенденций за текущие сутки по всему спектру объектов (до 500 объектов в динамически меняющемся списке, предоставляемом Заказчиком). </a:t>
            </a: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611560" y="2636912"/>
            <a:ext cx="828092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just">
              <a:buFont typeface="Wingdings" pitchFamily="2" charset="2"/>
              <a:buChar char="v"/>
            </a:pPr>
            <a:r>
              <a:rPr lang="ru-RU" sz="1200" dirty="0">
                <a:latin typeface="Cambria" pitchFamily="18" charset="0"/>
              </a:rPr>
              <a:t>Минимизация временных и материальных затрат на комплексную ежедневную оценку </a:t>
            </a:r>
            <a:r>
              <a:rPr lang="ru-RU" sz="1200" dirty="0" err="1">
                <a:latin typeface="Cambria" pitchFamily="18" charset="0"/>
              </a:rPr>
              <a:t>медиа-среды</a:t>
            </a:r>
            <a:r>
              <a:rPr lang="ru-RU" sz="1200" dirty="0">
                <a:latin typeface="Cambria" pitchFamily="18" charset="0"/>
              </a:rPr>
              <a:t> на предмет негативного фактора по всем интересующим объектам (контрагентам, должникам, заемщикам, конкурентам) с целью выявления угроз безопасности и принятия превентивных мер, в том числе информационным войнам;</a:t>
            </a:r>
          </a:p>
          <a:p>
            <a:pPr marL="342900" indent="-342900" algn="just">
              <a:buFont typeface="Wingdings" pitchFamily="2" charset="2"/>
              <a:buChar char="v"/>
            </a:pPr>
            <a:r>
              <a:rPr lang="ru-RU" sz="1200" dirty="0" err="1">
                <a:latin typeface="Cambria" pitchFamily="18" charset="0"/>
              </a:rPr>
              <a:t>Контент-анализ</a:t>
            </a:r>
            <a:r>
              <a:rPr lang="ru-RU" sz="1200" dirty="0">
                <a:latin typeface="Cambria" pitchFamily="18" charset="0"/>
              </a:rPr>
              <a:t> данных Высшего Арбитражного Суда по контрагентам, должникам, заемщикам, конкурентам (ежедневно) - поиск данных по объектам мониторинга ;  </a:t>
            </a:r>
            <a:endParaRPr lang="ru-RU" sz="1200" dirty="0" smtClean="0">
              <a:latin typeface="Cambria" pitchFamily="18" charset="0"/>
            </a:endParaRPr>
          </a:p>
          <a:p>
            <a:pPr marL="342900" indent="-342900" algn="just">
              <a:buFont typeface="Wingdings" pitchFamily="2" charset="2"/>
              <a:buChar char="v"/>
            </a:pPr>
            <a:r>
              <a:rPr lang="ru-RU" sz="1200" dirty="0" smtClean="0">
                <a:latin typeface="Cambria" pitchFamily="18" charset="0"/>
              </a:rPr>
              <a:t>Расчет благоприятствования информационного поля контрагента;</a:t>
            </a:r>
            <a:endParaRPr lang="ru-RU" sz="1200" dirty="0">
              <a:latin typeface="Cambria" pitchFamily="18" charset="0"/>
            </a:endParaRPr>
          </a:p>
          <a:p>
            <a:pPr marL="342900" indent="-342900" algn="just">
              <a:buFont typeface="Wingdings" pitchFamily="2" charset="2"/>
              <a:buChar char="v"/>
            </a:pPr>
            <a:r>
              <a:rPr lang="ru-RU" sz="1200" dirty="0">
                <a:latin typeface="Cambria" pitchFamily="18" charset="0"/>
              </a:rPr>
              <a:t>Корреляция негативного фактора (в случае его выявления) с текущей новостной картиной дня.</a:t>
            </a:r>
          </a:p>
        </p:txBody>
      </p:sp>
      <p:sp>
        <p:nvSpPr>
          <p:cNvPr id="18" name="Oval 37"/>
          <p:cNvSpPr>
            <a:spLocks noChangeArrowheads="1"/>
          </p:cNvSpPr>
          <p:nvPr/>
        </p:nvSpPr>
        <p:spPr bwMode="auto">
          <a:xfrm>
            <a:off x="381000" y="990600"/>
            <a:ext cx="152400" cy="152400"/>
          </a:xfrm>
          <a:prstGeom prst="ellipse">
            <a:avLst/>
          </a:prstGeom>
          <a:solidFill>
            <a:srgbClr val="800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9" name="Oval 40"/>
          <p:cNvSpPr>
            <a:spLocks noChangeArrowheads="1"/>
          </p:cNvSpPr>
          <p:nvPr/>
        </p:nvSpPr>
        <p:spPr bwMode="auto">
          <a:xfrm>
            <a:off x="395536" y="2420888"/>
            <a:ext cx="152400" cy="152400"/>
          </a:xfrm>
          <a:prstGeom prst="ellipse">
            <a:avLst/>
          </a:prstGeom>
          <a:solidFill>
            <a:srgbClr val="800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" name="Text Box 41"/>
          <p:cNvSpPr txBox="1">
            <a:spLocks noChangeArrowheads="1"/>
          </p:cNvSpPr>
          <p:nvPr/>
        </p:nvSpPr>
        <p:spPr bwMode="auto">
          <a:xfrm>
            <a:off x="611560" y="2348880"/>
            <a:ext cx="258077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400" b="1" dirty="0">
                <a:latin typeface="Cambria" pitchFamily="18" charset="0"/>
              </a:rPr>
              <a:t>Задачи </a:t>
            </a:r>
            <a:r>
              <a:rPr lang="ru-RU" sz="1400" b="1" dirty="0" smtClean="0">
                <a:latin typeface="Cambria" pitchFamily="18" charset="0"/>
              </a:rPr>
              <a:t>оказываемых услуг:</a:t>
            </a:r>
            <a:endParaRPr lang="ru-RU" sz="1400" b="1" dirty="0">
              <a:latin typeface="Cambria" pitchFamily="18" charset="0"/>
            </a:endParaRPr>
          </a:p>
        </p:txBody>
      </p:sp>
      <p:sp>
        <p:nvSpPr>
          <p:cNvPr id="21" name="Text Box 43"/>
          <p:cNvSpPr txBox="1">
            <a:spLocks noChangeArrowheads="1"/>
          </p:cNvSpPr>
          <p:nvPr/>
        </p:nvSpPr>
        <p:spPr bwMode="auto">
          <a:xfrm>
            <a:off x="593725" y="930275"/>
            <a:ext cx="69373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400" b="1" dirty="0">
                <a:latin typeface="Cambria" pitchFamily="18" charset="0"/>
              </a:rPr>
              <a:t>Цели:</a:t>
            </a:r>
          </a:p>
        </p:txBody>
      </p:sp>
      <p:sp>
        <p:nvSpPr>
          <p:cNvPr id="22" name="Oval 44"/>
          <p:cNvSpPr>
            <a:spLocks noChangeArrowheads="1"/>
          </p:cNvSpPr>
          <p:nvPr/>
        </p:nvSpPr>
        <p:spPr bwMode="auto">
          <a:xfrm>
            <a:off x="395536" y="4509120"/>
            <a:ext cx="152400" cy="152400"/>
          </a:xfrm>
          <a:prstGeom prst="ellipse">
            <a:avLst/>
          </a:prstGeom>
          <a:solidFill>
            <a:srgbClr val="800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3" name="Text Box 45"/>
          <p:cNvSpPr txBox="1">
            <a:spLocks noChangeArrowheads="1"/>
          </p:cNvSpPr>
          <p:nvPr/>
        </p:nvSpPr>
        <p:spPr bwMode="auto">
          <a:xfrm>
            <a:off x="539552" y="4797152"/>
            <a:ext cx="828092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ru-RU" sz="1200" dirty="0">
                <a:latin typeface="Cambria" pitchFamily="18" charset="0"/>
              </a:rPr>
              <a:t>Путем создания рабочей группы по каждому проекту из числа высококвалифицированных сотрудников агентства </a:t>
            </a:r>
            <a:r>
              <a:rPr lang="ru-RU" sz="1200" dirty="0" smtClean="0">
                <a:latin typeface="Cambria" pitchFamily="18" charset="0"/>
              </a:rPr>
              <a:t>«</a:t>
            </a:r>
            <a:r>
              <a:rPr lang="en-US" sz="1200" dirty="0" err="1" smtClean="0">
                <a:latin typeface="Cambria" pitchFamily="18" charset="0"/>
              </a:rPr>
              <a:t>i</a:t>
            </a:r>
            <a:r>
              <a:rPr lang="en-US" sz="1200" dirty="0" smtClean="0">
                <a:latin typeface="Cambria" pitchFamily="18" charset="0"/>
              </a:rPr>
              <a:t>-Consulting</a:t>
            </a:r>
            <a:r>
              <a:rPr lang="ru-RU" sz="1200" dirty="0" smtClean="0">
                <a:latin typeface="Cambria" pitchFamily="18" charset="0"/>
              </a:rPr>
              <a:t>» </a:t>
            </a:r>
            <a:r>
              <a:rPr lang="ru-RU" sz="1200" dirty="0">
                <a:latin typeface="Cambria" pitchFamily="18" charset="0"/>
              </a:rPr>
              <a:t>и максимальной автоматизации бизнес процессов сбора, обработки и документирования </a:t>
            </a:r>
            <a:r>
              <a:rPr lang="ru-RU" sz="1200" dirty="0" smtClean="0">
                <a:latin typeface="Cambria" pitchFamily="18" charset="0"/>
              </a:rPr>
              <a:t>информации </a:t>
            </a:r>
            <a:r>
              <a:rPr lang="ru-RU" sz="1200" dirty="0">
                <a:latin typeface="Cambria" pitchFamily="18" charset="0"/>
              </a:rPr>
              <a:t>с помощью </a:t>
            </a:r>
            <a:r>
              <a:rPr lang="ru-RU" sz="1200" dirty="0" smtClean="0">
                <a:latin typeface="Cambria" pitchFamily="18" charset="0"/>
              </a:rPr>
              <a:t>Автоматизированных систем  </a:t>
            </a:r>
            <a:r>
              <a:rPr lang="ru-RU" sz="1200" dirty="0">
                <a:latin typeface="Cambria" pitchFamily="18" charset="0"/>
              </a:rPr>
              <a:t>«</a:t>
            </a:r>
            <a:r>
              <a:rPr lang="en-US" sz="1200" dirty="0">
                <a:solidFill>
                  <a:srgbClr val="FF0000"/>
                </a:solidFill>
                <a:latin typeface="Cambria" pitchFamily="18" charset="0"/>
              </a:rPr>
              <a:t>Text Mining</a:t>
            </a:r>
            <a:r>
              <a:rPr lang="ru-RU" sz="1200" dirty="0">
                <a:solidFill>
                  <a:srgbClr val="FF0000"/>
                </a:solidFill>
                <a:latin typeface="Cambria" pitchFamily="18" charset="0"/>
              </a:rPr>
              <a:t>», </a:t>
            </a:r>
            <a:r>
              <a:rPr lang="ru-RU" sz="1200" dirty="0" smtClean="0">
                <a:solidFill>
                  <a:srgbClr val="FF0000"/>
                </a:solidFill>
                <a:latin typeface="Cambria" pitchFamily="18" charset="0"/>
              </a:rPr>
              <a:t> Паблик, </a:t>
            </a:r>
            <a:r>
              <a:rPr lang="en-US" sz="1200" dirty="0" smtClean="0">
                <a:solidFill>
                  <a:srgbClr val="FF0000"/>
                </a:solidFill>
                <a:latin typeface="Cambria" pitchFamily="18" charset="0"/>
              </a:rPr>
              <a:t>Factiva</a:t>
            </a:r>
            <a:r>
              <a:rPr lang="ru-RU" sz="1200" dirty="0" smtClean="0">
                <a:solidFill>
                  <a:srgbClr val="FF0000"/>
                </a:solidFill>
                <a:latin typeface="Cambria" pitchFamily="18" charset="0"/>
              </a:rPr>
              <a:t>  и др.</a:t>
            </a:r>
            <a:endParaRPr lang="ru-RU" sz="1200" dirty="0">
              <a:solidFill>
                <a:srgbClr val="FF0000"/>
              </a:solidFill>
              <a:latin typeface="Cambria" pitchFamily="18" charset="0"/>
            </a:endParaRPr>
          </a:p>
        </p:txBody>
      </p:sp>
      <p:sp>
        <p:nvSpPr>
          <p:cNvPr id="24" name="Text Box 51"/>
          <p:cNvSpPr txBox="1">
            <a:spLocks noChangeArrowheads="1"/>
          </p:cNvSpPr>
          <p:nvPr/>
        </p:nvSpPr>
        <p:spPr bwMode="auto">
          <a:xfrm>
            <a:off x="611560" y="4437112"/>
            <a:ext cx="21717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400" b="1" dirty="0">
                <a:latin typeface="Cambria" pitchFamily="18" charset="0"/>
              </a:rPr>
              <a:t>Результат достигается:</a:t>
            </a:r>
          </a:p>
        </p:txBody>
      </p:sp>
      <p:sp>
        <p:nvSpPr>
          <p:cNvPr id="25" name="Rectangle 35"/>
          <p:cNvSpPr>
            <a:spLocks noChangeArrowheads="1"/>
          </p:cNvSpPr>
          <p:nvPr/>
        </p:nvSpPr>
        <p:spPr bwMode="auto">
          <a:xfrm>
            <a:off x="179512" y="332656"/>
            <a:ext cx="6400800" cy="457200"/>
          </a:xfrm>
          <a:prstGeom prst="rect">
            <a:avLst/>
          </a:prstGeom>
          <a:solidFill>
            <a:schemeClr val="accent2">
              <a:lumMod val="50000"/>
              <a:alpha val="82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6" name="Text Box 15"/>
          <p:cNvSpPr txBox="1">
            <a:spLocks noChangeArrowheads="1"/>
          </p:cNvSpPr>
          <p:nvPr/>
        </p:nvSpPr>
        <p:spPr bwMode="auto">
          <a:xfrm>
            <a:off x="-32" y="404664"/>
            <a:ext cx="445651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b="1" dirty="0">
                <a:solidFill>
                  <a:schemeClr val="bg1"/>
                </a:solidFill>
                <a:latin typeface="Cambria" pitchFamily="18" charset="0"/>
              </a:rPr>
              <a:t>ЦЕЛИ  И ЗАДАЧИ ОКАЗАНИЯ </a:t>
            </a:r>
            <a:r>
              <a:rPr lang="ru-RU" b="1" dirty="0" smtClean="0">
                <a:solidFill>
                  <a:schemeClr val="bg1"/>
                </a:solidFill>
                <a:latin typeface="Cambria" pitchFamily="18" charset="0"/>
              </a:rPr>
              <a:t>УСЛУГ</a:t>
            </a:r>
            <a:endParaRPr lang="ru-RU" b="1" dirty="0">
              <a:solidFill>
                <a:schemeClr val="bg1"/>
              </a:solidFill>
              <a:latin typeface="Cambria" pitchFamily="18" charset="0"/>
            </a:endParaRPr>
          </a:p>
        </p:txBody>
      </p:sp>
      <p:pic>
        <p:nvPicPr>
          <p:cNvPr id="27" name="Picture 59" descr="Логотип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58574" y="70316"/>
            <a:ext cx="1285884" cy="7715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34" y="5715016"/>
            <a:ext cx="8358246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8"/>
          <p:cNvSpPr txBox="1">
            <a:spLocks noChangeArrowheads="1"/>
          </p:cNvSpPr>
          <p:nvPr/>
        </p:nvSpPr>
        <p:spPr bwMode="auto">
          <a:xfrm>
            <a:off x="609600" y="1223963"/>
            <a:ext cx="8210872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ru-RU" sz="1200" dirty="0" smtClean="0">
                <a:latin typeface="Cambria" pitchFamily="18" charset="0"/>
              </a:rPr>
              <a:t>Выявление и верификация негативного фактора: мониторинг до 500 контрагентов на ежедневной основе по специализированным источникам информации, включая СМИ, </a:t>
            </a:r>
            <a:r>
              <a:rPr lang="ru-RU" sz="1200" dirty="0" err="1" smtClean="0">
                <a:latin typeface="Cambria" pitchFamily="18" charset="0"/>
              </a:rPr>
              <a:t>Соцсети</a:t>
            </a:r>
            <a:r>
              <a:rPr lang="ru-RU" sz="1200" dirty="0" smtClean="0">
                <a:latin typeface="Cambria" pitchFamily="18" charset="0"/>
              </a:rPr>
              <a:t> (по согласованию) и </a:t>
            </a:r>
            <a:r>
              <a:rPr lang="ru-RU" sz="1200" dirty="0" smtClean="0">
                <a:latin typeface="Cambria" pitchFamily="18" charset="0"/>
              </a:rPr>
              <a:t>Арбитражные суды. </a:t>
            </a:r>
          </a:p>
          <a:p>
            <a:pPr algn="just"/>
            <a:endParaRPr lang="ru-RU" sz="1200" b="1" dirty="0" smtClean="0">
              <a:latin typeface="Cambria" pitchFamily="18" charset="0"/>
            </a:endParaRPr>
          </a:p>
          <a:p>
            <a:pPr algn="just"/>
            <a:r>
              <a:rPr lang="ru-RU" sz="1200" b="1" dirty="0" smtClean="0">
                <a:latin typeface="Cambria" pitchFamily="18" charset="0"/>
              </a:rPr>
              <a:t>Формат предоставления:  д</a:t>
            </a:r>
            <a:r>
              <a:rPr lang="ru-RU" sz="1200" dirty="0" smtClean="0">
                <a:latin typeface="Cambria" pitchFamily="18" charset="0"/>
              </a:rPr>
              <a:t>окумент в формате </a:t>
            </a:r>
            <a:r>
              <a:rPr lang="en-US" sz="1200" dirty="0" smtClean="0">
                <a:latin typeface="Cambria" pitchFamily="18" charset="0"/>
              </a:rPr>
              <a:t>Word</a:t>
            </a:r>
            <a:r>
              <a:rPr lang="ru-RU" sz="1200" dirty="0" smtClean="0">
                <a:latin typeface="Cambria" pitchFamily="18" charset="0"/>
              </a:rPr>
              <a:t>, </a:t>
            </a:r>
            <a:r>
              <a:rPr lang="en-US" sz="1200" dirty="0" smtClean="0">
                <a:latin typeface="Cambria" pitchFamily="18" charset="0"/>
              </a:rPr>
              <a:t>PDF </a:t>
            </a:r>
            <a:r>
              <a:rPr lang="ru-RU" sz="1200" dirty="0" smtClean="0">
                <a:latin typeface="Cambria" pitchFamily="18" charset="0"/>
              </a:rPr>
              <a:t>с активными гиперссылками</a:t>
            </a:r>
          </a:p>
          <a:p>
            <a:pPr algn="just"/>
            <a:endParaRPr lang="ru-RU" sz="1200" dirty="0" smtClean="0">
              <a:latin typeface="Cambria" pitchFamily="18" charset="0"/>
            </a:endParaRPr>
          </a:p>
          <a:p>
            <a:pPr algn="just"/>
            <a:r>
              <a:rPr lang="ru-RU" sz="1200" b="1" dirty="0" smtClean="0">
                <a:latin typeface="Cambria" pitchFamily="18" charset="0"/>
              </a:rPr>
              <a:t>Периодичность:</a:t>
            </a:r>
            <a:r>
              <a:rPr lang="ru-RU" sz="1200" dirty="0" smtClean="0">
                <a:latin typeface="Cambria" pitchFamily="18" charset="0"/>
              </a:rPr>
              <a:t> к 10.00 ежедневно по будням</a:t>
            </a:r>
            <a:r>
              <a:rPr lang="en-US" sz="1200" dirty="0" smtClean="0">
                <a:latin typeface="Cambria" pitchFamily="18" charset="0"/>
              </a:rPr>
              <a:t> (</a:t>
            </a:r>
            <a:r>
              <a:rPr lang="ru-RU" sz="1200" dirty="0" smtClean="0">
                <a:latin typeface="Cambria" pitchFamily="18" charset="0"/>
              </a:rPr>
              <a:t>либо по согласованию</a:t>
            </a:r>
            <a:r>
              <a:rPr lang="en-US" sz="1200" dirty="0" smtClean="0">
                <a:latin typeface="Cambria" pitchFamily="18" charset="0"/>
              </a:rPr>
              <a:t>)</a:t>
            </a:r>
            <a:endParaRPr lang="ru-RU" sz="1200" dirty="0" smtClean="0">
              <a:latin typeface="Cambria" pitchFamily="18" charset="0"/>
            </a:endParaRPr>
          </a:p>
          <a:p>
            <a:pPr algn="just"/>
            <a:endParaRPr lang="ru-RU" sz="1200" dirty="0" smtClean="0">
              <a:latin typeface="Cambria" pitchFamily="18" charset="0"/>
            </a:endParaRPr>
          </a:p>
          <a:p>
            <a:pPr algn="just"/>
            <a:r>
              <a:rPr lang="ru-RU" sz="1200" b="1" dirty="0" smtClean="0">
                <a:latin typeface="Cambria" pitchFamily="18" charset="0"/>
              </a:rPr>
              <a:t>Форма оплаты: </a:t>
            </a:r>
            <a:r>
              <a:rPr lang="ru-RU" sz="1200" dirty="0" smtClean="0">
                <a:latin typeface="Cambria" pitchFamily="18" charset="0"/>
              </a:rPr>
              <a:t>поквартальные (либо годовые) авансовые платежи.</a:t>
            </a:r>
          </a:p>
          <a:p>
            <a:pPr algn="just"/>
            <a:endParaRPr lang="ru-RU" sz="1200" dirty="0" smtClean="0">
              <a:latin typeface="Cambria" pitchFamily="18" charset="0"/>
            </a:endParaRPr>
          </a:p>
          <a:p>
            <a:pPr algn="just"/>
            <a:r>
              <a:rPr lang="ru-RU" sz="1200" b="1" dirty="0" smtClean="0">
                <a:latin typeface="Cambria" pitchFamily="18" charset="0"/>
              </a:rPr>
              <a:t>Стоимость :  от </a:t>
            </a:r>
            <a:r>
              <a:rPr lang="ru-RU" sz="1200" dirty="0" smtClean="0">
                <a:latin typeface="Cambria" pitchFamily="18" charset="0"/>
              </a:rPr>
              <a:t>1</a:t>
            </a:r>
            <a:r>
              <a:rPr lang="en-US" sz="1200" dirty="0" smtClean="0">
                <a:latin typeface="Cambria" pitchFamily="18" charset="0"/>
              </a:rPr>
              <a:t>5</a:t>
            </a:r>
            <a:r>
              <a:rPr lang="ru-RU" sz="1200" dirty="0" smtClean="0">
                <a:latin typeface="Cambria" pitchFamily="18" charset="0"/>
              </a:rPr>
              <a:t>0 000 рублей в месяц, включая налоги. </a:t>
            </a:r>
          </a:p>
          <a:p>
            <a:pPr algn="just"/>
            <a:endParaRPr lang="ru-RU" sz="1200" dirty="0" smtClean="0">
              <a:latin typeface="Cambria" pitchFamily="18" charset="0"/>
            </a:endParaRPr>
          </a:p>
          <a:p>
            <a:pPr algn="just"/>
            <a:endParaRPr lang="ru-RU" sz="1200" dirty="0" smtClean="0">
              <a:latin typeface="Cambria" pitchFamily="18" charset="0"/>
            </a:endParaRPr>
          </a:p>
          <a:p>
            <a:pPr algn="just"/>
            <a:endParaRPr lang="ru-RU" sz="1200" dirty="0" smtClean="0">
              <a:latin typeface="Cambria" pitchFamily="18" charset="0"/>
            </a:endParaRPr>
          </a:p>
          <a:p>
            <a:pPr algn="just"/>
            <a:r>
              <a:rPr lang="ru-RU" sz="1200" dirty="0" smtClean="0">
                <a:latin typeface="Cambria" pitchFamily="18" charset="0"/>
              </a:rPr>
              <a:t>Аналитическое исследование ротации кадров у контрагента, заемщика, </a:t>
            </a:r>
            <a:r>
              <a:rPr lang="ru-RU" sz="1200" dirty="0" err="1" smtClean="0">
                <a:latin typeface="Cambria" pitchFamily="18" charset="0"/>
              </a:rPr>
              <a:t>соинвестора</a:t>
            </a:r>
            <a:r>
              <a:rPr lang="ru-RU" sz="1200" dirty="0" smtClean="0">
                <a:latin typeface="Cambria" pitchFamily="18" charset="0"/>
              </a:rPr>
              <a:t>, конкурента. Работа по </a:t>
            </a:r>
            <a:r>
              <a:rPr lang="ru-RU" sz="1200" dirty="0" err="1" smtClean="0">
                <a:latin typeface="Cambria" pitchFamily="18" charset="0"/>
              </a:rPr>
              <a:t>топовым</a:t>
            </a:r>
            <a:r>
              <a:rPr lang="ru-RU" sz="1200" dirty="0" smtClean="0">
                <a:latin typeface="Cambria" pitchFamily="18" charset="0"/>
              </a:rPr>
              <a:t> площадкам сайтов работодателей на предмет выявления утечки персонала и корреляция этой утечки с положением объекта на рынке. </a:t>
            </a:r>
          </a:p>
          <a:p>
            <a:pPr algn="just"/>
            <a:endParaRPr lang="ru-RU" sz="1200" b="1" dirty="0" smtClean="0">
              <a:latin typeface="Cambria" pitchFamily="18" charset="0"/>
            </a:endParaRPr>
          </a:p>
          <a:p>
            <a:pPr algn="just"/>
            <a:r>
              <a:rPr lang="ru-RU" sz="1200" b="1" dirty="0" smtClean="0">
                <a:latin typeface="Cambria" pitchFamily="18" charset="0"/>
              </a:rPr>
              <a:t>Формат предоставления:  </a:t>
            </a:r>
            <a:r>
              <a:rPr lang="ru-RU" sz="1200" dirty="0" smtClean="0">
                <a:latin typeface="Cambria" pitchFamily="18" charset="0"/>
              </a:rPr>
              <a:t>аналитическая записка в формате </a:t>
            </a:r>
            <a:r>
              <a:rPr lang="en-US" sz="1200" dirty="0" smtClean="0">
                <a:latin typeface="Cambria" pitchFamily="18" charset="0"/>
              </a:rPr>
              <a:t>Word</a:t>
            </a:r>
            <a:r>
              <a:rPr lang="ru-RU" sz="1200" dirty="0" smtClean="0">
                <a:latin typeface="Cambria" pitchFamily="18" charset="0"/>
              </a:rPr>
              <a:t>, </a:t>
            </a:r>
            <a:r>
              <a:rPr lang="en-US" sz="1200" dirty="0" smtClean="0">
                <a:latin typeface="Cambria" pitchFamily="18" charset="0"/>
              </a:rPr>
              <a:t>PDF </a:t>
            </a:r>
            <a:r>
              <a:rPr lang="ru-RU" sz="1200" dirty="0" smtClean="0">
                <a:latin typeface="Cambria" pitchFamily="18" charset="0"/>
              </a:rPr>
              <a:t>(либо по согласованию ).</a:t>
            </a:r>
          </a:p>
          <a:p>
            <a:pPr algn="just"/>
            <a:endParaRPr lang="ru-RU" sz="1200" dirty="0" smtClean="0">
              <a:latin typeface="Cambria" pitchFamily="18" charset="0"/>
            </a:endParaRPr>
          </a:p>
          <a:p>
            <a:pPr algn="just"/>
            <a:r>
              <a:rPr lang="ru-RU" sz="1200" b="1" dirty="0" smtClean="0">
                <a:latin typeface="Cambria" pitchFamily="18" charset="0"/>
              </a:rPr>
              <a:t>Периодичность: </a:t>
            </a:r>
            <a:r>
              <a:rPr lang="ru-RU" sz="1200" dirty="0" smtClean="0">
                <a:latin typeface="Cambria" pitchFamily="18" charset="0"/>
              </a:rPr>
              <a:t>ежемесячно</a:t>
            </a:r>
          </a:p>
          <a:p>
            <a:pPr algn="just"/>
            <a:endParaRPr lang="ru-RU" sz="1200" dirty="0" smtClean="0">
              <a:latin typeface="Cambria" pitchFamily="18" charset="0"/>
            </a:endParaRPr>
          </a:p>
          <a:p>
            <a:pPr algn="just"/>
            <a:r>
              <a:rPr lang="ru-RU" sz="1200" b="1" dirty="0" smtClean="0">
                <a:latin typeface="Cambria" pitchFamily="18" charset="0"/>
              </a:rPr>
              <a:t>Форма оплаты: </a:t>
            </a:r>
            <a:r>
              <a:rPr lang="ru-RU" sz="1200" dirty="0" smtClean="0">
                <a:latin typeface="Cambria" pitchFamily="18" charset="0"/>
              </a:rPr>
              <a:t>поквартальные (либо годовые) авансовые платежи.</a:t>
            </a:r>
          </a:p>
          <a:p>
            <a:pPr algn="just"/>
            <a:endParaRPr lang="ru-RU" sz="1200" dirty="0" smtClean="0">
              <a:latin typeface="Cambria" pitchFamily="18" charset="0"/>
            </a:endParaRPr>
          </a:p>
          <a:p>
            <a:pPr algn="just"/>
            <a:r>
              <a:rPr lang="ru-RU" sz="1200" b="1" dirty="0" smtClean="0">
                <a:latin typeface="Cambria" pitchFamily="18" charset="0"/>
              </a:rPr>
              <a:t>Стоимость :  от </a:t>
            </a:r>
            <a:r>
              <a:rPr lang="ru-RU" sz="1200" dirty="0" smtClean="0">
                <a:latin typeface="Cambria" pitchFamily="18" charset="0"/>
              </a:rPr>
              <a:t>100 000 рублей в месяц, включая налоги. </a:t>
            </a:r>
          </a:p>
          <a:p>
            <a:pPr algn="just"/>
            <a:endParaRPr lang="ru-RU" sz="1200" dirty="0">
              <a:latin typeface="Cambria" pitchFamily="18" charset="0"/>
            </a:endParaRPr>
          </a:p>
        </p:txBody>
      </p:sp>
      <p:sp>
        <p:nvSpPr>
          <p:cNvPr id="6" name="Oval 37"/>
          <p:cNvSpPr>
            <a:spLocks noChangeArrowheads="1"/>
          </p:cNvSpPr>
          <p:nvPr/>
        </p:nvSpPr>
        <p:spPr bwMode="auto">
          <a:xfrm>
            <a:off x="381000" y="990600"/>
            <a:ext cx="152400" cy="152400"/>
          </a:xfrm>
          <a:prstGeom prst="ellipse">
            <a:avLst/>
          </a:prstGeom>
          <a:solidFill>
            <a:srgbClr val="800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9" name="Text Box 42"/>
          <p:cNvSpPr txBox="1">
            <a:spLocks noChangeArrowheads="1"/>
          </p:cNvSpPr>
          <p:nvPr/>
        </p:nvSpPr>
        <p:spPr bwMode="auto">
          <a:xfrm>
            <a:off x="609600" y="1143000"/>
            <a:ext cx="1841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  <p:sp>
        <p:nvSpPr>
          <p:cNvPr id="10" name="Text Box 43"/>
          <p:cNvSpPr txBox="1">
            <a:spLocks noChangeArrowheads="1"/>
          </p:cNvSpPr>
          <p:nvPr/>
        </p:nvSpPr>
        <p:spPr bwMode="auto">
          <a:xfrm>
            <a:off x="593725" y="930275"/>
            <a:ext cx="343562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400" b="1" dirty="0" smtClean="0">
                <a:latin typeface="Cambria" pitchFamily="18" charset="0"/>
              </a:rPr>
              <a:t>«</a:t>
            </a:r>
            <a:r>
              <a:rPr lang="ru-RU" sz="1400" b="1" dirty="0" smtClean="0">
                <a:solidFill>
                  <a:srgbClr val="FF0000"/>
                </a:solidFill>
                <a:latin typeface="Cambria" pitchFamily="18" charset="0"/>
              </a:rPr>
              <a:t>М</a:t>
            </a:r>
            <a:r>
              <a:rPr lang="ru-RU" sz="1400" b="1" dirty="0" smtClean="0">
                <a:latin typeface="Cambria" pitchFamily="18" charset="0"/>
              </a:rPr>
              <a:t>ониторинг </a:t>
            </a:r>
            <a:r>
              <a:rPr lang="ru-RU" sz="1400" b="1" dirty="0" smtClean="0">
                <a:solidFill>
                  <a:srgbClr val="FF0000"/>
                </a:solidFill>
                <a:latin typeface="Cambria" pitchFamily="18" charset="0"/>
              </a:rPr>
              <a:t>Н</a:t>
            </a:r>
            <a:r>
              <a:rPr lang="ru-RU" sz="1400" b="1" dirty="0" smtClean="0">
                <a:latin typeface="Cambria" pitchFamily="18" charset="0"/>
              </a:rPr>
              <a:t>егативного </a:t>
            </a:r>
            <a:r>
              <a:rPr lang="ru-RU" sz="1400" b="1" dirty="0" smtClean="0">
                <a:solidFill>
                  <a:srgbClr val="FF0000"/>
                </a:solidFill>
                <a:latin typeface="Cambria" pitchFamily="18" charset="0"/>
              </a:rPr>
              <a:t>Ф</a:t>
            </a:r>
            <a:r>
              <a:rPr lang="ru-RU" sz="1400" b="1" dirty="0" smtClean="0">
                <a:latin typeface="Cambria" pitchFamily="18" charset="0"/>
              </a:rPr>
              <a:t>актора»:</a:t>
            </a:r>
            <a:endParaRPr lang="ru-RU" sz="1400" b="1" dirty="0">
              <a:latin typeface="Cambria" pitchFamily="18" charset="0"/>
            </a:endParaRPr>
          </a:p>
        </p:txBody>
      </p:sp>
      <p:sp>
        <p:nvSpPr>
          <p:cNvPr id="14" name="Rectangle 35"/>
          <p:cNvSpPr>
            <a:spLocks noChangeArrowheads="1"/>
          </p:cNvSpPr>
          <p:nvPr/>
        </p:nvSpPr>
        <p:spPr bwMode="auto">
          <a:xfrm>
            <a:off x="179512" y="332656"/>
            <a:ext cx="6400800" cy="457200"/>
          </a:xfrm>
          <a:prstGeom prst="rect">
            <a:avLst/>
          </a:prstGeom>
          <a:solidFill>
            <a:schemeClr val="accent2">
              <a:lumMod val="50000"/>
              <a:alpha val="82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" name="Text Box 15"/>
          <p:cNvSpPr txBox="1">
            <a:spLocks noChangeArrowheads="1"/>
          </p:cNvSpPr>
          <p:nvPr/>
        </p:nvSpPr>
        <p:spPr bwMode="auto">
          <a:xfrm>
            <a:off x="-32" y="404664"/>
            <a:ext cx="435771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b="1" dirty="0" smtClean="0">
                <a:solidFill>
                  <a:schemeClr val="bg1"/>
                </a:solidFill>
                <a:latin typeface="Cambria" pitchFamily="18" charset="0"/>
              </a:rPr>
              <a:t>СТОИМОСТЬ И ОПИСАНИЕ УСЛУГ</a:t>
            </a:r>
            <a:endParaRPr lang="ru-RU" b="1" dirty="0">
              <a:solidFill>
                <a:schemeClr val="bg1"/>
              </a:solidFill>
              <a:latin typeface="Cambria" pitchFamily="18" charset="0"/>
            </a:endParaRPr>
          </a:p>
        </p:txBody>
      </p:sp>
      <p:pic>
        <p:nvPicPr>
          <p:cNvPr id="16" name="Picture 59" descr="Логотип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58574" y="70316"/>
            <a:ext cx="1285884" cy="7715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Oval 37"/>
          <p:cNvSpPr>
            <a:spLocks noChangeArrowheads="1"/>
          </p:cNvSpPr>
          <p:nvPr/>
        </p:nvSpPr>
        <p:spPr bwMode="auto">
          <a:xfrm>
            <a:off x="358747" y="3316803"/>
            <a:ext cx="152400" cy="152400"/>
          </a:xfrm>
          <a:prstGeom prst="ellipse">
            <a:avLst/>
          </a:prstGeom>
          <a:solidFill>
            <a:srgbClr val="800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" name="Text Box 43"/>
          <p:cNvSpPr txBox="1">
            <a:spLocks noChangeArrowheads="1"/>
          </p:cNvSpPr>
          <p:nvPr/>
        </p:nvSpPr>
        <p:spPr bwMode="auto">
          <a:xfrm>
            <a:off x="571472" y="3256478"/>
            <a:ext cx="243989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400" b="1" dirty="0" smtClean="0">
                <a:latin typeface="Cambria" pitchFamily="18" charset="0"/>
              </a:rPr>
              <a:t>«</a:t>
            </a:r>
            <a:r>
              <a:rPr lang="ru-RU" sz="1400" b="1" dirty="0" smtClean="0">
                <a:solidFill>
                  <a:srgbClr val="FF0000"/>
                </a:solidFill>
                <a:latin typeface="Cambria" pitchFamily="18" charset="0"/>
              </a:rPr>
              <a:t>К</a:t>
            </a:r>
            <a:r>
              <a:rPr lang="ru-RU" sz="1400" b="1" dirty="0" smtClean="0">
                <a:latin typeface="Cambria" pitchFamily="18" charset="0"/>
              </a:rPr>
              <a:t>адровый </a:t>
            </a:r>
            <a:r>
              <a:rPr lang="ru-RU" sz="1400" b="1" dirty="0" smtClean="0">
                <a:solidFill>
                  <a:srgbClr val="FF0000"/>
                </a:solidFill>
                <a:latin typeface="Cambria" pitchFamily="18" charset="0"/>
              </a:rPr>
              <a:t>М</a:t>
            </a:r>
            <a:r>
              <a:rPr lang="ru-RU" sz="1400" b="1" dirty="0" smtClean="0">
                <a:latin typeface="Cambria" pitchFamily="18" charset="0"/>
              </a:rPr>
              <a:t>ониторинг»:</a:t>
            </a:r>
            <a:endParaRPr lang="ru-RU" sz="1400" b="1" dirty="0">
              <a:latin typeface="Cambria" pitchFamily="18" charset="0"/>
            </a:endParaRPr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34" y="5715016"/>
            <a:ext cx="8358246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42"/>
          <p:cNvSpPr txBox="1">
            <a:spLocks noChangeArrowheads="1"/>
          </p:cNvSpPr>
          <p:nvPr/>
        </p:nvSpPr>
        <p:spPr bwMode="auto">
          <a:xfrm>
            <a:off x="609600" y="1143000"/>
            <a:ext cx="1841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  <p:sp>
        <p:nvSpPr>
          <p:cNvPr id="14" name="Rectangle 35"/>
          <p:cNvSpPr>
            <a:spLocks noChangeArrowheads="1"/>
          </p:cNvSpPr>
          <p:nvPr/>
        </p:nvSpPr>
        <p:spPr bwMode="auto">
          <a:xfrm>
            <a:off x="179512" y="332656"/>
            <a:ext cx="6400800" cy="457200"/>
          </a:xfrm>
          <a:prstGeom prst="rect">
            <a:avLst/>
          </a:prstGeom>
          <a:solidFill>
            <a:schemeClr val="accent2">
              <a:lumMod val="50000"/>
              <a:alpha val="82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" name="Text Box 15"/>
          <p:cNvSpPr txBox="1">
            <a:spLocks noChangeArrowheads="1"/>
          </p:cNvSpPr>
          <p:nvPr/>
        </p:nvSpPr>
        <p:spPr bwMode="auto">
          <a:xfrm>
            <a:off x="-32" y="404664"/>
            <a:ext cx="171451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b="1" dirty="0" smtClean="0">
                <a:solidFill>
                  <a:schemeClr val="bg1"/>
                </a:solidFill>
                <a:latin typeface="Cambria" pitchFamily="18" charset="0"/>
              </a:rPr>
              <a:t>КОНТАКТЫ</a:t>
            </a:r>
            <a:endParaRPr lang="ru-RU" b="1" dirty="0">
              <a:solidFill>
                <a:schemeClr val="bg1"/>
              </a:solidFill>
              <a:latin typeface="Cambria" pitchFamily="18" charset="0"/>
            </a:endParaRPr>
          </a:p>
        </p:txBody>
      </p:sp>
      <p:pic>
        <p:nvPicPr>
          <p:cNvPr id="16" name="Picture 59" descr="Логотип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58574" y="70316"/>
            <a:ext cx="1285884" cy="7715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Прямоугольник 10"/>
          <p:cNvSpPr/>
          <p:nvPr/>
        </p:nvSpPr>
        <p:spPr>
          <a:xfrm>
            <a:off x="1571620" y="1857364"/>
            <a:ext cx="6500842" cy="2000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latin typeface="Cambria" pitchFamily="18" charset="0"/>
              </a:rPr>
              <a:t>Компания «</a:t>
            </a:r>
            <a:r>
              <a:rPr lang="ru-RU" sz="3200" dirty="0" err="1" smtClean="0">
                <a:latin typeface="Cambria" pitchFamily="18" charset="0"/>
              </a:rPr>
              <a:t>И-Консалтинг</a:t>
            </a:r>
            <a:r>
              <a:rPr lang="ru-RU" sz="3200" dirty="0" smtClean="0">
                <a:latin typeface="Cambria" pitchFamily="18" charset="0"/>
              </a:rPr>
              <a:t>»</a:t>
            </a:r>
          </a:p>
          <a:p>
            <a:r>
              <a:rPr lang="ru-RU" sz="2000" b="1" u="sng" dirty="0" smtClean="0">
                <a:solidFill>
                  <a:srgbClr val="FF0000"/>
                </a:solidFill>
                <a:latin typeface="Cambria" pitchFamily="18" charset="0"/>
              </a:rPr>
              <a:t>И</a:t>
            </a:r>
            <a:r>
              <a:rPr lang="ru-RU" sz="2000" b="1" u="sng" dirty="0" smtClean="0">
                <a:latin typeface="Cambria" pitchFamily="18" charset="0"/>
              </a:rPr>
              <a:t>-КОНСАЛТИНГ.РФ</a:t>
            </a:r>
            <a:endParaRPr lang="ru-RU" sz="2000" b="1" u="sng" dirty="0" smtClean="0">
              <a:latin typeface="Cambria" pitchFamily="18" charset="0"/>
            </a:endParaRPr>
          </a:p>
          <a:p>
            <a:endParaRPr lang="ru-RU" dirty="0" smtClean="0">
              <a:latin typeface="Cambria" pitchFamily="18" charset="0"/>
            </a:endParaRPr>
          </a:p>
          <a:p>
            <a:r>
              <a:rPr lang="ru-RU" dirty="0" smtClean="0">
                <a:latin typeface="Cambria" pitchFamily="18" charset="0"/>
              </a:rPr>
              <a:t>Иванов Александр, Управля</a:t>
            </a:r>
            <a:r>
              <a:rPr lang="ru-RU" dirty="0" smtClean="0">
                <a:latin typeface="Cambria" pitchFamily="18" charset="0"/>
              </a:rPr>
              <a:t>ющий партнер</a:t>
            </a:r>
            <a:endParaRPr lang="ru-RU" dirty="0" smtClean="0">
              <a:latin typeface="Cambria" pitchFamily="18" charset="0"/>
            </a:endParaRPr>
          </a:p>
          <a:p>
            <a:r>
              <a:rPr lang="ru-RU" dirty="0" smtClean="0">
                <a:latin typeface="Cambria" pitchFamily="18" charset="0"/>
              </a:rPr>
              <a:t>Телефон</a:t>
            </a:r>
            <a:r>
              <a:rPr lang="ru-RU" dirty="0" smtClean="0">
                <a:latin typeface="Cambria" pitchFamily="18" charset="0"/>
              </a:rPr>
              <a:t>: </a:t>
            </a:r>
            <a:r>
              <a:rPr lang="en-US" dirty="0" smtClean="0">
                <a:latin typeface="Cambria" pitchFamily="18" charset="0"/>
              </a:rPr>
              <a:t>+7 903-110-14-67</a:t>
            </a:r>
            <a:endParaRPr lang="ru-RU" dirty="0" smtClean="0">
              <a:latin typeface="Cambria" pitchFamily="18" charset="0"/>
            </a:endParaRPr>
          </a:p>
          <a:p>
            <a:r>
              <a:rPr lang="en-US" dirty="0" smtClean="0">
                <a:latin typeface="Cambria" pitchFamily="18" charset="0"/>
              </a:rPr>
              <a:t>E-mail: </a:t>
            </a:r>
            <a:r>
              <a:rPr lang="en-US" dirty="0" smtClean="0">
                <a:latin typeface="Cambria" pitchFamily="18" charset="0"/>
                <a:hlinkClick r:id="rId3"/>
              </a:rPr>
              <a:t>iconsulting77@gmail.com</a:t>
            </a:r>
            <a:endParaRPr lang="ru-RU" dirty="0" smtClean="0">
              <a:latin typeface="Cambria" pitchFamily="18" charset="0"/>
            </a:endParaRP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0034" y="5715016"/>
            <a:ext cx="8358246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6" name="Picture 2" descr="C:\Users\Bulldozzyer\Desktop\И-КОНСАЛТИНГ\И-КОНСАЛТИНГ\ДОКУМЕНТЫ И-КОНСАЛТИНГ\ИВАНОВ АЛЕКСАНДР\GANGSTA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572264" y="4162846"/>
            <a:ext cx="2050721" cy="177131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1367</TotalTime>
  <Words>453</Words>
  <Application>Microsoft Office PowerPoint</Application>
  <PresentationFormat>Экран (4:3)</PresentationFormat>
  <Paragraphs>61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Слайд 1</vt:lpstr>
      <vt:lpstr>Слайд 2</vt:lpstr>
      <vt:lpstr>Слайд 3</vt:lpstr>
      <vt:lpstr>Слайд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И-Консалтинг</dc:creator>
  <cp:lastModifiedBy>bulldozzyer STALKER</cp:lastModifiedBy>
  <cp:revision>42</cp:revision>
  <dcterms:created xsi:type="dcterms:W3CDTF">2014-02-25T15:45:05Z</dcterms:created>
  <dcterms:modified xsi:type="dcterms:W3CDTF">2015-01-24T16:46:46Z</dcterms:modified>
</cp:coreProperties>
</file>